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09" r:id="rId3"/>
    <p:sldMasterId id="2147483733" r:id="rId4"/>
    <p:sldMasterId id="2147483745" r:id="rId5"/>
    <p:sldMasterId id="2147483770" r:id="rId6"/>
  </p:sldMasterIdLst>
  <p:notesMasterIdLst>
    <p:notesMasterId r:id="rId39"/>
  </p:notesMasterIdLst>
  <p:sldIdLst>
    <p:sldId id="261" r:id="rId7"/>
    <p:sldId id="262" r:id="rId8"/>
    <p:sldId id="264" r:id="rId9"/>
    <p:sldId id="265" r:id="rId10"/>
    <p:sldId id="266" r:id="rId11"/>
    <p:sldId id="269" r:id="rId12"/>
    <p:sldId id="267" r:id="rId13"/>
    <p:sldId id="270" r:id="rId14"/>
    <p:sldId id="268" r:id="rId15"/>
    <p:sldId id="271" r:id="rId16"/>
    <p:sldId id="293" r:id="rId17"/>
    <p:sldId id="301" r:id="rId18"/>
    <p:sldId id="302" r:id="rId19"/>
    <p:sldId id="297" r:id="rId20"/>
    <p:sldId id="303" r:id="rId21"/>
    <p:sldId id="299" r:id="rId22"/>
    <p:sldId id="304" r:id="rId23"/>
    <p:sldId id="300" r:id="rId24"/>
    <p:sldId id="305" r:id="rId25"/>
    <p:sldId id="310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A3C9-010D-449C-968B-FDC5D55F5D01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BCA4-9955-47A5-BE2B-75DFA53480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6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7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13784" y="144476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C39A-A897-4205-A1A2-A8B7004734B9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8964-873E-48CD-B809-D0495F2F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EA30-6327-49A2-B44E-FDE8C303038D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7A4-D426-42EB-B1A7-D696A364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B0C-1890-4BF1-9CB4-D72629C2E4C7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5388-CF32-439E-9C26-230A50D5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42E-19AA-44C7-ABE5-D1EECD6B7139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9750-9D39-4036-88C9-4C02927A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C8A7-0D9F-4745-ABAF-69E902C24926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8A45-80BD-49CF-AE78-5C695A94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2FD0-AC7D-4CB9-AF95-82E3C13A4088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3C45-2421-4665-A05E-9B68F380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F711-3B26-4CBA-8C6F-26E061F21A13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D47E-CE57-468E-8EFA-98B254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C65F-CA75-4972-B8D4-A61D5C21FADF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0386-7B89-42AE-B4A4-68B4BEAF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3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8167-8B0C-42D9-B7D8-7BAFC1C8766A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B6DA-DF38-4721-B5AB-81958F0B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7F3F-AA3B-44D7-A2DA-5A18E8AF66DC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899-B3D5-4B51-83C6-BA8A0966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AEBC-DA05-4611-8697-827B5A6B8B98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7E3B-7B75-4559-B157-C7C7CF8F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95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94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32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37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0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1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8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6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9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5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9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57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6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7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4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0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24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2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8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46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6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0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4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2FE73269-1427-4F17-AFE6-14D86E9B07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33600" y="152400"/>
            <a:ext cx="833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6 tháng 3 năm 2019</a:t>
            </a:r>
          </a:p>
          <a:p>
            <a:pPr algn="ctr" defTabSz="457200" eaLnBrk="1" hangingPunct="1"/>
            <a:r>
              <a:rPr lang="en-US" altLang="en-US" sz="28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 và xã hội</a:t>
            </a:r>
          </a:p>
          <a:p>
            <a:pPr algn="ctr" defTabSz="457200" eaLnBrk="1" hangingPunct="1"/>
            <a:r>
              <a:rPr lang="en-US" altLang="en-US" sz="280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49: Động vật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29E419-5600-4882-BACB-CCD6EABA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CE9CA-E8E3-4FC7-9A34-5D4BD143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268E61-0ABD-47D9-ABD3-44103E91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1F182-5642-4825-A319-AD23A92F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29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0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7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0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8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9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01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6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6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27B17-DF5B-4052-AF52-E22451543DC1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8D138-3015-437F-96CA-A9A3E213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8" y="18401"/>
            <a:ext cx="7010399" cy="67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7620000" y="1828800"/>
            <a:ext cx="2971800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hiểu như thế nào về ‘‘Măng non’’?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669924" y="1828800"/>
            <a:ext cx="2971800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 có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1704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966696" y="218431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3: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728" y="2128303"/>
            <a:ext cx="833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Sứ giả: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phái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459877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Trọng thưởng: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tặng cho phần thưởng lớn.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93636-74AA-4148-845F-13B747F47C94}"/>
              </a:ext>
            </a:extLst>
          </p:cNvPr>
          <p:cNvSpPr txBox="1"/>
          <p:nvPr/>
        </p:nvSpPr>
        <p:spPr>
          <a:xfrm>
            <a:off x="4132962" y="772180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739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-600364" y="-180158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0508FB7-C6C7-41A3-B743-5AE75B5C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493878"/>
            <a:ext cx="11785600" cy="8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lnSpc>
                <a:spcPct val="114000"/>
              </a:lnSpc>
              <a:defRPr/>
            </a:pP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vua đã nghĩ ra kế gì để tìm người tài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7635E-CE5D-44EB-9CE1-FCF381A91361}"/>
              </a:ext>
            </a:extLst>
          </p:cNvPr>
          <p:cNvSpPr/>
          <p:nvPr/>
        </p:nvSpPr>
        <p:spPr>
          <a:xfrm>
            <a:off x="145638" y="2540744"/>
            <a:ext cx="11900724" cy="177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vua lệnh cho mỗi vùng phải nộp một con gà trống biết đẻ trứng.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CC6B2-70BC-4F04-9384-DA405AAB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495936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E4D09-C0C9-49AC-BD28-9FA2B5DAD5A3}"/>
              </a:ext>
            </a:extLst>
          </p:cNvPr>
          <p:cNvSpPr txBox="1"/>
          <p:nvPr/>
        </p:nvSpPr>
        <p:spPr>
          <a:xfrm>
            <a:off x="2001270" y="951421"/>
            <a:ext cx="73565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0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7D5FE-3F45-429C-8890-288B3B77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5274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dân làng lo sợ khi nghe lệnh của nhà vua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F0EE1-B467-4BB8-889B-7BBFC342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9608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E8703-E0F4-4499-BEED-1D8CD6A6E861}"/>
              </a:ext>
            </a:extLst>
          </p:cNvPr>
          <p:cNvSpPr/>
          <p:nvPr/>
        </p:nvSpPr>
        <p:spPr>
          <a:xfrm>
            <a:off x="145638" y="2569268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282EECC-0150-4643-B5AC-6CD6B2EC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-188259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077C9-0719-440D-AC5B-5400495E5208}"/>
              </a:ext>
            </a:extLst>
          </p:cNvPr>
          <p:cNvSpPr/>
          <p:nvPr/>
        </p:nvSpPr>
        <p:spPr>
          <a:xfrm>
            <a:off x="291276" y="5737517"/>
            <a:ext cx="11900724" cy="93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273F4-10AE-4CB0-8152-34617845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4454570"/>
            <a:ext cx="12046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CBA50-4421-4B66-8046-19045DF5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1200755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58906F4-E0FB-4F98-AAFB-C10C5FC7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-360418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DE055-0472-465A-9BA1-F345F12B1AAF}"/>
              </a:ext>
            </a:extLst>
          </p:cNvPr>
          <p:cNvSpPr/>
          <p:nvPr/>
        </p:nvSpPr>
        <p:spPr>
          <a:xfrm>
            <a:off x="291276" y="2713790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DE1C6-A7A2-41DE-99A2-9FC696CC74B0}"/>
              </a:ext>
            </a:extLst>
          </p:cNvPr>
          <p:cNvSpPr txBox="1"/>
          <p:nvPr/>
        </p:nvSpPr>
        <p:spPr>
          <a:xfrm>
            <a:off x="2176760" y="754616"/>
            <a:ext cx="73565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F2B95-FADB-43F3-ACCB-2F907809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264347"/>
            <a:ext cx="11785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267" b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203201" y="2757064"/>
            <a:ext cx="11900724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FE51B-A83C-4B72-A4A9-825358660737}"/>
              </a:ext>
            </a:extLst>
          </p:cNvPr>
          <p:cNvSpPr txBox="1"/>
          <p:nvPr/>
        </p:nvSpPr>
        <p:spPr>
          <a:xfrm>
            <a:off x="88075" y="4147104"/>
            <a:ext cx="11785600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267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D6C0-0A22-41C2-8775-5022D17C8A63}"/>
              </a:ext>
            </a:extLst>
          </p:cNvPr>
          <p:cNvSpPr/>
          <p:nvPr/>
        </p:nvSpPr>
        <p:spPr>
          <a:xfrm>
            <a:off x="30513" y="5327325"/>
            <a:ext cx="11900724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07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36EDB-3B0F-4ECE-9C27-99E9DE4A5CD4}"/>
              </a:ext>
            </a:extLst>
          </p:cNvPr>
          <p:cNvSpPr txBox="1"/>
          <p:nvPr/>
        </p:nvSpPr>
        <p:spPr>
          <a:xfrm>
            <a:off x="545684" y="794937"/>
            <a:ext cx="1178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AB84C60-F296-46FA-AF52-4DB5C4E8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-326211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3CDCB-77AD-4753-AD37-D046BAF5CC4B}"/>
              </a:ext>
            </a:extLst>
          </p:cNvPr>
          <p:cNvSpPr/>
          <p:nvPr/>
        </p:nvSpPr>
        <p:spPr>
          <a:xfrm>
            <a:off x="151992" y="3634757"/>
            <a:ext cx="11900724" cy="28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914377">
              <a:lnSpc>
                <a:spcPct val="114000"/>
              </a:lnSpc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60B96-3F8C-4F0A-AA7C-A160986B8318}"/>
              </a:ext>
            </a:extLst>
          </p:cNvPr>
          <p:cNvSpPr/>
          <p:nvPr/>
        </p:nvSpPr>
        <p:spPr>
          <a:xfrm>
            <a:off x="291276" y="1511871"/>
            <a:ext cx="11900724" cy="234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9460F5-A7D7-43ED-B231-16BADD9A1914}"/>
              </a:ext>
            </a:extLst>
          </p:cNvPr>
          <p:cNvSpPr/>
          <p:nvPr/>
        </p:nvSpPr>
        <p:spPr>
          <a:xfrm>
            <a:off x="5144654" y="6063442"/>
            <a:ext cx="609600" cy="166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-201187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145637" y="3068202"/>
            <a:ext cx="11900724" cy="261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FE51B-A83C-4B72-A4A9-825358660737}"/>
              </a:ext>
            </a:extLst>
          </p:cNvPr>
          <p:cNvSpPr txBox="1"/>
          <p:nvPr/>
        </p:nvSpPr>
        <p:spPr>
          <a:xfrm>
            <a:off x="203199" y="1426545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621B-974A-4D3C-BF76-19FA8C28540C}"/>
              </a:ext>
            </a:extLst>
          </p:cNvPr>
          <p:cNvSpPr txBox="1"/>
          <p:nvPr/>
        </p:nvSpPr>
        <p:spPr>
          <a:xfrm>
            <a:off x="2417749" y="884260"/>
            <a:ext cx="73565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4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28BA3-588D-488E-8A17-69092418F9D4}"/>
              </a:ext>
            </a:extLst>
          </p:cNvPr>
          <p:cNvSpPr txBox="1"/>
          <p:nvPr/>
        </p:nvSpPr>
        <p:spPr>
          <a:xfrm>
            <a:off x="203200" y="1023133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2B263A5-8C7D-4466-BD05-4B11477D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-201187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1918C-DDA7-4ABA-82E0-7B067C97CE19}"/>
              </a:ext>
            </a:extLst>
          </p:cNvPr>
          <p:cNvSpPr/>
          <p:nvPr/>
        </p:nvSpPr>
        <p:spPr>
          <a:xfrm>
            <a:off x="88076" y="2592793"/>
            <a:ext cx="11900724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E7EDC-F8FD-43A0-8C20-E9D7EFBD2013}"/>
              </a:ext>
            </a:extLst>
          </p:cNvPr>
          <p:cNvSpPr txBox="1"/>
          <p:nvPr/>
        </p:nvSpPr>
        <p:spPr>
          <a:xfrm>
            <a:off x="145638" y="3460979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2FD0C-2D17-4823-A961-C540A9AC9599}"/>
              </a:ext>
            </a:extLst>
          </p:cNvPr>
          <p:cNvSpPr/>
          <p:nvPr/>
        </p:nvSpPr>
        <p:spPr>
          <a:xfrm>
            <a:off x="291276" y="5102910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145638" y="4976621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Vua quyết định trọng thưởng cho cậu bé và gửi cậu vào trường học để thành tài.</a:t>
            </a:r>
            <a:endParaRPr lang="en-US" sz="158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2634E-A71F-4C90-804B-631B76C4C4F2}"/>
              </a:ext>
            </a:extLst>
          </p:cNvPr>
          <p:cNvSpPr txBox="1"/>
          <p:nvPr/>
        </p:nvSpPr>
        <p:spPr>
          <a:xfrm>
            <a:off x="291276" y="1257135"/>
            <a:ext cx="1178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7607A9E-40EC-4561-8F6C-6FB9FBE2BCA0}"/>
              </a:ext>
            </a:extLst>
          </p:cNvPr>
          <p:cNvSpPr/>
          <p:nvPr/>
        </p:nvSpPr>
        <p:spPr>
          <a:xfrm>
            <a:off x="6483928" y="2344432"/>
            <a:ext cx="526473" cy="323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3E56D-F906-49F8-8863-E7D955760821}"/>
              </a:ext>
            </a:extLst>
          </p:cNvPr>
          <p:cNvSpPr txBox="1"/>
          <p:nvPr/>
        </p:nvSpPr>
        <p:spPr>
          <a:xfrm>
            <a:off x="115124" y="3546396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6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4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3BFA8-7745-4092-8E1B-F5E8678F3599}"/>
              </a:ext>
            </a:extLst>
          </p:cNvPr>
          <p:cNvSpPr txBox="1"/>
          <p:nvPr/>
        </p:nvSpPr>
        <p:spPr>
          <a:xfrm>
            <a:off x="1034472" y="1989401"/>
            <a:ext cx="1178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.?</a:t>
            </a:r>
            <a:endParaRPr lang="en-US" sz="6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F057C-B74F-4D53-8549-658CE342E9D0}"/>
              </a:ext>
            </a:extLst>
          </p:cNvPr>
          <p:cNvSpPr/>
          <p:nvPr/>
        </p:nvSpPr>
        <p:spPr>
          <a:xfrm>
            <a:off x="291276" y="2963365"/>
            <a:ext cx="11900724" cy="177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sự thông minh và tài trí của cậu bé.</a:t>
            </a:r>
            <a:endParaRPr lang="en-US" sz="158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01C9E0A-38FA-4977-96FC-42506A7D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4080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C 01\Documents\hình nền pp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6817"/>
          <a:stretch/>
        </p:blipFill>
        <p:spPr bwMode="auto">
          <a:xfrm>
            <a:off x="793376" y="1331844"/>
            <a:ext cx="10605247" cy="55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C75A62F4-FAD7-4D41-BF1D-535361832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268" y="0"/>
            <a:ext cx="58594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Thứ hai ngày 6 tháng 9 năm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Tập đọc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Cậu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6876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06" y="2136296"/>
            <a:ext cx="86599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dung: Ca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ngợi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bé.</a:t>
            </a:r>
          </a:p>
        </p:txBody>
      </p:sp>
    </p:spTree>
    <p:extLst>
      <p:ext uri="{BB962C8B-B14F-4D97-AF65-F5344CB8AC3E}">
        <p14:creationId xmlns:p14="http://schemas.microsoft.com/office/powerpoint/2010/main" val="49032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99379" y="218181"/>
            <a:ext cx="34900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LẠI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(đoạn 2)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7" y="1524005"/>
            <a:ext cx="4128293" cy="40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981200" y="6096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 (Đoạn 2)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676400" y="1219201"/>
            <a:ext cx="8763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2.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kªu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om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sßm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gäi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kia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d¸m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®©y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lµm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Çm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Ü ?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Mu«n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t©u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øc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®¸p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bè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míi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b¾t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s÷a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liÒn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uæi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qu¸t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: 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Th»ng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nµy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l¸o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d¸m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ïa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trÉm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!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Bè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lµ ®µn «ng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×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!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bÌn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®¸p: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Mu«n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t©u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vËy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øc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l¹i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lÖnh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lµng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ph¶i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nép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gµ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trèng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trøng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¹ ?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bËt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cư­êi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thÇm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khen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vÉn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muèn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thö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tµi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lÇn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n÷a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89532" y="1219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om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sßm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876675" y="34067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  <a:latin typeface=".VnTime" pitchFamily="34" charset="0"/>
              </a:rPr>
              <a:t>l¸o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997668" y="3408472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®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ïa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081464" y="19478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  <a:latin typeface=".VnTime" pitchFamily="34" charset="0"/>
              </a:rPr>
              <a:t>d¸m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8274268" y="3408472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®µn «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ng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47938" y="5237272"/>
            <a:ext cx="156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bËt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­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1" grpId="0"/>
      <p:bldP spid="60422" grpId="0"/>
      <p:bldP spid="60423" grpId="0"/>
      <p:bldP spid="60424" grpId="0"/>
      <p:bldP spid="604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C 01\Documents\hình nền pp\hinh-1-tvl3-d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1" y="1295400"/>
            <a:ext cx="916577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52413"/>
            <a:ext cx="11172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28306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33400"/>
            <a:ext cx="596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3596" y="533400"/>
            <a:ext cx="3254829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lính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5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3400"/>
            <a:ext cx="63627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533400"/>
            <a:ext cx="3352800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Cậu bé đã làm cách nào để vua thấy lệnh của ngài là vô lí?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596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612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6600" y="600745"/>
            <a:ext cx="3352800" cy="56496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9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1" cy="54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679785"/>
            <a:ext cx="4742793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0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381000"/>
            <a:ext cx="78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cậu bé trong </a:t>
            </a:r>
            <a:r>
              <a:rPr lang="vi-VN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1" y="47051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3" y="2971807"/>
            <a:ext cx="786698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 bé thật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trí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381000"/>
            <a:ext cx="78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Đức Vua trong </a:t>
            </a:r>
            <a:r>
              <a:rPr lang="vi-VN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1" y="47051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3" y="2057401"/>
            <a:ext cx="7866987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1"/>
          <p:cNvGrpSpPr>
            <a:grpSpLocks/>
          </p:cNvGrpSpPr>
          <p:nvPr/>
        </p:nvGrpSpPr>
        <p:grpSpPr bwMode="auto">
          <a:xfrm>
            <a:off x="1524000" y="0"/>
            <a:ext cx="9164638" cy="6916738"/>
            <a:chOff x="0" y="-24"/>
            <a:chExt cx="5773" cy="4357"/>
          </a:xfrm>
        </p:grpSpPr>
        <p:pic>
          <p:nvPicPr>
            <p:cNvPr id="9220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1676400" y="117476"/>
            <a:ext cx="88392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minh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1.  </a:t>
            </a: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xưa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muốn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tìm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người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tài</a:t>
            </a:r>
            <a:r>
              <a:rPr lang="en-US" dirty="0">
                <a:solidFill>
                  <a:srgbClr val="000000"/>
                </a:solidFill>
              </a:rPr>
              <a:t> ra </a:t>
            </a:r>
            <a:r>
              <a:rPr lang="en-US" dirty="0" err="1">
                <a:solidFill>
                  <a:srgbClr val="000000"/>
                </a:solidFill>
              </a:rPr>
              <a:t>giúp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lệnh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mỗi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nọ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nộp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gà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trống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đẻ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trứng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nếu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phải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chịu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tội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lệnh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vùng</a:t>
            </a:r>
            <a:r>
              <a:rPr lang="en-US" dirty="0">
                <a:solidFill>
                  <a:srgbClr val="000000"/>
                </a:solidFill>
              </a:rPr>
              <a:t> lo </a:t>
            </a:r>
            <a:r>
              <a:rPr lang="en-US" dirty="0" err="1">
                <a:solidFill>
                  <a:srgbClr val="000000"/>
                </a:solidFill>
              </a:rPr>
              <a:t>sợ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Chỉ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tĩnh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thưa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với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cha: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- Cha </a:t>
            </a:r>
            <a:r>
              <a:rPr lang="en-US" dirty="0" err="1">
                <a:solidFill>
                  <a:srgbClr val="000000"/>
                </a:solidFill>
              </a:rPr>
              <a:t>đưa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lên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kinh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đô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gặp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, con </a:t>
            </a:r>
            <a:r>
              <a:rPr lang="en-US" dirty="0" err="1">
                <a:solidFill>
                  <a:srgbClr val="000000"/>
                </a:solidFill>
              </a:rPr>
              <a:t>sẽ</a:t>
            </a:r>
            <a:r>
              <a:rPr lang="en-US" dirty="0">
                <a:solidFill>
                  <a:srgbClr val="000000"/>
                </a:solidFill>
              </a:rPr>
              <a:t> lo </a:t>
            </a:r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việc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này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 err="1">
                <a:solidFill>
                  <a:srgbClr val="000000"/>
                </a:solidFill>
              </a:rPr>
              <a:t>Người</a:t>
            </a:r>
            <a:r>
              <a:rPr lang="en-US" dirty="0">
                <a:solidFill>
                  <a:srgbClr val="000000"/>
                </a:solidFill>
              </a:rPr>
              <a:t> cha </a:t>
            </a:r>
            <a:r>
              <a:rPr lang="en-US" dirty="0" err="1">
                <a:solidFill>
                  <a:srgbClr val="000000"/>
                </a:solidFill>
              </a:rPr>
              <a:t>lấy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lạ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nói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làng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Làng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nào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đành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cấp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tiền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hai</a:t>
            </a:r>
            <a:r>
              <a:rPr lang="en-US" dirty="0">
                <a:solidFill>
                  <a:srgbClr val="000000"/>
                </a:solidFill>
              </a:rPr>
              <a:t> cha con </a:t>
            </a:r>
            <a:r>
              <a:rPr lang="en-US" dirty="0" err="1">
                <a:solidFill>
                  <a:srgbClr val="000000"/>
                </a:solidFill>
              </a:rPr>
              <a:t>lên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đường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2. 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trước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khóc</a:t>
            </a:r>
            <a:r>
              <a:rPr lang="en-US" dirty="0">
                <a:solidFill>
                  <a:srgbClr val="000000"/>
                </a:solidFill>
              </a:rPr>
              <a:t> om </a:t>
            </a:r>
            <a:r>
              <a:rPr lang="en-US" dirty="0" err="1">
                <a:solidFill>
                  <a:srgbClr val="000000"/>
                </a:solidFill>
              </a:rPr>
              <a:t>sòm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gọi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hỏi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-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kia, </a:t>
            </a:r>
            <a:r>
              <a:rPr lang="en-US" dirty="0" err="1">
                <a:solidFill>
                  <a:srgbClr val="000000"/>
                </a:solidFill>
              </a:rPr>
              <a:t>sao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dám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đây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ầm</a:t>
            </a:r>
            <a:r>
              <a:rPr lang="en-US" dirty="0">
                <a:solidFill>
                  <a:srgbClr val="000000"/>
                </a:solidFill>
              </a:rPr>
              <a:t> ĩ?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- </a:t>
            </a:r>
            <a:r>
              <a:rPr lang="en-US" dirty="0" err="1">
                <a:solidFill>
                  <a:srgbClr val="000000"/>
                </a:solidFill>
              </a:rPr>
              <a:t>Muôn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tâu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đáp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bố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mới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đẻ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bắt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đi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sữa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. Con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liền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bị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đuổi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quát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- </a:t>
            </a:r>
            <a:r>
              <a:rPr lang="en-US" dirty="0" err="1">
                <a:solidFill>
                  <a:srgbClr val="000000"/>
                </a:solidFill>
              </a:rPr>
              <a:t>Thằng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này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láo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dám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đùa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trẫm</a:t>
            </a:r>
            <a:r>
              <a:rPr lang="en-US" dirty="0">
                <a:solidFill>
                  <a:srgbClr val="000000"/>
                </a:solidFill>
              </a:rPr>
              <a:t> ! </a:t>
            </a:r>
            <a:r>
              <a:rPr lang="en-US" dirty="0" err="1">
                <a:solidFill>
                  <a:srgbClr val="000000"/>
                </a:solidFill>
              </a:rPr>
              <a:t>Bố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ngươi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đàn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đẻ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 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bèn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đáp</a:t>
            </a:r>
            <a:r>
              <a:rPr lang="en-US" dirty="0">
                <a:solidFill>
                  <a:srgbClr val="000000"/>
                </a:solidFill>
              </a:rPr>
              <a:t>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- </a:t>
            </a:r>
            <a:r>
              <a:rPr lang="en-US" dirty="0" err="1">
                <a:solidFill>
                  <a:srgbClr val="000000"/>
                </a:solidFill>
              </a:rPr>
              <a:t>Muôn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tâu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Vậy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lại</a:t>
            </a:r>
            <a:r>
              <a:rPr lang="en-US" dirty="0">
                <a:solidFill>
                  <a:srgbClr val="000000"/>
                </a:solidFill>
              </a:rPr>
              <a:t> ra </a:t>
            </a:r>
            <a:r>
              <a:rPr lang="en-US" dirty="0" err="1">
                <a:solidFill>
                  <a:srgbClr val="000000"/>
                </a:solidFill>
              </a:rPr>
              <a:t>lệnh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làng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phải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nộp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trống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đẻ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trứng</a:t>
            </a:r>
            <a:r>
              <a:rPr lang="en-US" dirty="0">
                <a:solidFill>
                  <a:srgbClr val="000000"/>
                </a:solidFill>
              </a:rPr>
              <a:t> ạ 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cười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thầm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nhưng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vẫn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muốn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tài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lần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nữa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3.  </a:t>
            </a:r>
            <a:r>
              <a:rPr lang="en-US" dirty="0" err="1">
                <a:solidFill>
                  <a:srgbClr val="000000"/>
                </a:solidFill>
              </a:rPr>
              <a:t>Hôm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nhà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người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chim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sẻ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mâm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cỗ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chiếc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khâu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nói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- Xin </a:t>
            </a:r>
            <a:r>
              <a:rPr lang="en-US" dirty="0" err="1">
                <a:solidFill>
                  <a:srgbClr val="000000"/>
                </a:solidFill>
              </a:rPr>
              <a:t>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về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tâu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rèn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tôi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chiếc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này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thành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một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dao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sắc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xẻ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thịt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chim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- </a:t>
            </a:r>
            <a:r>
              <a:rPr lang="en-US" dirty="0" err="1">
                <a:solidFill>
                  <a:srgbClr val="000000"/>
                </a:solidFill>
              </a:rPr>
              <a:t>Vua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tìm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người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giỏi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bèn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trọng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thưởng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gửi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trường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học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luyện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thành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tài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8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747985" y="1042571"/>
            <a:ext cx="50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 charset="0"/>
                <a:cs typeface="Arial" charset="0"/>
              </a:rPr>
              <a:t>Nhận xét – Dặn dò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639" y="19812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ề nhà đọc bài, kể lại câu chuyện cho người thân và chuẩn bị bài: “Hai bàn tay em”.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846">
            <a:off x="9560850" y="4001642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hitecornerFlower">
            <a:extLst>
              <a:ext uri="{FF2B5EF4-FFF2-40B4-BE49-F238E27FC236}">
                <a16:creationId xmlns:a16="http://schemas.microsoft.com/office/drawing/2014/main" id="{C8FF228A-CC71-4504-BFD4-E9D3C65E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13" y="1"/>
            <a:ext cx="3117987" cy="203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C547CD48-EC99-4811-A314-E4B4FD6407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452794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457200"/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7">
            <a:extLst>
              <a:ext uri="{FF2B5EF4-FFF2-40B4-BE49-F238E27FC236}">
                <a16:creationId xmlns:a16="http://schemas.microsoft.com/office/drawing/2014/main" id="{8B854437-694B-41EB-B6D3-C5E86D5125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1347" y="4592198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457200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WhitecornerFlower">
            <a:extLst>
              <a:ext uri="{FF2B5EF4-FFF2-40B4-BE49-F238E27FC236}">
                <a16:creationId xmlns:a16="http://schemas.microsoft.com/office/drawing/2014/main" id="{EDD0E246-0F62-498A-9077-DCBAB1C8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80" y="4592198"/>
            <a:ext cx="2732290" cy="22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WhitecornerFlower">
            <a:extLst>
              <a:ext uri="{FF2B5EF4-FFF2-40B4-BE49-F238E27FC236}">
                <a16:creationId xmlns:a16="http://schemas.microsoft.com/office/drawing/2014/main" id="{589B0D05-6CB2-4706-BA47-56A45138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0" y="11017"/>
            <a:ext cx="28906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WhitecornerFlower">
            <a:extLst>
              <a:ext uri="{FF2B5EF4-FFF2-40B4-BE49-F238E27FC236}">
                <a16:creationId xmlns:a16="http://schemas.microsoft.com/office/drawing/2014/main" id="{3D1CD960-253B-4BAC-A252-47A2362B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7188" y="4590959"/>
            <a:ext cx="3069796" cy="22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9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86507" y="464402"/>
            <a:ext cx="2715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</a:t>
            </a:r>
            <a:r>
              <a:rPr lang="vi-VN" sz="3200" b="1">
                <a:solidFill>
                  <a:srgbClr val="0070C0"/>
                </a:solidFill>
                <a:ea typeface="Verdana" pitchFamily="34" charset="0"/>
                <a:cs typeface="Arial" charset="0"/>
              </a:rPr>
              <a:t>ĐỌC </a:t>
            </a:r>
            <a:endParaRPr lang="vi-VN" sz="3200" b="1" dirty="0">
              <a:solidFill>
                <a:srgbClr val="0070C0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824691"/>
            <a:ext cx="1613980" cy="1613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7" y="1524007"/>
            <a:ext cx="213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hạ l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ệnh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4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bình 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om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òm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7" y="4439984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in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ữ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1" y="1524007"/>
            <a:ext cx="254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ật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cười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mâm c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ỗ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ứ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ả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7" y="4439983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ắc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</a:rPr>
              <a:t>( 2 lượt)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/>
      <p:bldP spid="56" grpId="0"/>
      <p:bldP spid="57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86515" y="464402"/>
            <a:ext cx="2715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</a:t>
            </a:r>
            <a:r>
              <a:rPr lang="vi-VN" sz="3200" b="1">
                <a:solidFill>
                  <a:srgbClr val="0070C0"/>
                </a:solidFill>
                <a:ea typeface="Verdana" pitchFamily="34" charset="0"/>
                <a:cs typeface="Arial" charset="0"/>
              </a:rPr>
              <a:t>ĐỌC </a:t>
            </a:r>
            <a:endParaRPr lang="vi-VN" sz="3200" b="1" dirty="0">
              <a:solidFill>
                <a:srgbClr val="0070C0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7926" y="129539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Bài này gồm có mấy đoạn?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5" y="600073"/>
            <a:ext cx="1014255" cy="1390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EC672-7DC2-4E18-8406-2EFE36AA05E9}"/>
              </a:ext>
            </a:extLst>
          </p:cNvPr>
          <p:cNvSpPr txBox="1"/>
          <p:nvPr/>
        </p:nvSpPr>
        <p:spPr>
          <a:xfrm>
            <a:off x="2753408" y="2438399"/>
            <a:ext cx="4762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BB93F-49AA-442F-B75C-5253FFC4B22F}"/>
              </a:ext>
            </a:extLst>
          </p:cNvPr>
          <p:cNvSpPr txBox="1"/>
          <p:nvPr/>
        </p:nvSpPr>
        <p:spPr>
          <a:xfrm>
            <a:off x="1461248" y="3506212"/>
            <a:ext cx="8959440" cy="275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9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572000" y="87885"/>
            <a:ext cx="2715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2)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/>
              </a:rPr>
              <a:t>Đoạn 1: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Kinh đô: </a:t>
            </a:r>
            <a:r>
              <a:rPr lang="vi-VN" sz="4000" dirty="0">
                <a:solidFill>
                  <a:prstClr val="black"/>
                </a:solidFill>
                <a:latin typeface="Times New Roman"/>
              </a:rPr>
              <a:t>nơi vua và triều đình đóng.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68" y="1384815"/>
            <a:ext cx="9144000" cy="520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CA68F-F7BA-41CC-8F20-7D0693698BA8}"/>
              </a:ext>
            </a:extLst>
          </p:cNvPr>
          <p:cNvSpPr txBox="1"/>
          <p:nvPr/>
        </p:nvSpPr>
        <p:spPr>
          <a:xfrm>
            <a:off x="4054330" y="589480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877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74545" y="218181"/>
            <a:ext cx="3539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ngắt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giọng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dài</a:t>
            </a: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1: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9290" y="2355856"/>
            <a:ext cx="8208962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472488" y="2420939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 flipH="1">
            <a:off x="8707443" y="2900363"/>
            <a:ext cx="104775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BCA8F4-554B-4B68-A6D5-14679F022A8F}"/>
              </a:ext>
            </a:extLst>
          </p:cNvPr>
          <p:cNvCxnSpPr/>
          <p:nvPr/>
        </p:nvCxnSpPr>
        <p:spPr>
          <a:xfrm flipH="1">
            <a:off x="6368103" y="287862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410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738096" y="383720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2: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Om sòm: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ẫm ĩ, gây náo động.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88084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Trẫm: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chỉ đức vua.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08C60-A9D8-4D32-909A-2FDF437F82A9}"/>
              </a:ext>
            </a:extLst>
          </p:cNvPr>
          <p:cNvSpPr txBox="1"/>
          <p:nvPr/>
        </p:nvSpPr>
        <p:spPr>
          <a:xfrm>
            <a:off x="4081380" y="895687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940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74544" y="218181"/>
            <a:ext cx="3539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ngắt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giọng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Verdana" pitchFamily="34" charset="0"/>
                <a:cs typeface="Arial" charset="0"/>
              </a:rPr>
              <a:t>dài</a:t>
            </a: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2: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9290" y="2355861"/>
            <a:ext cx="8208962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 tâu, vậy sao Đức Vua lại ra lệnh cho làng con phải nộp gà trống biết đẻ trứng ạ?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90800" y="292100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791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1719</Words>
  <Application>Microsoft Office PowerPoint</Application>
  <PresentationFormat>Widescreen</PresentationFormat>
  <Paragraphs>141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DFPOP1-W9</vt:lpstr>
      <vt:lpstr>Times New Roman</vt:lpstr>
      <vt:lpstr>1_Office Theme</vt:lpstr>
      <vt:lpstr>2_Office Theme</vt:lpstr>
      <vt:lpstr>1_Default Design</vt:lpstr>
      <vt:lpstr>3_Default Design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NQC2019</dc:creator>
  <cp:lastModifiedBy>Windows User</cp:lastModifiedBy>
  <cp:revision>18</cp:revision>
  <dcterms:created xsi:type="dcterms:W3CDTF">2021-08-24T09:30:04Z</dcterms:created>
  <dcterms:modified xsi:type="dcterms:W3CDTF">2021-09-05T11:29:41Z</dcterms:modified>
</cp:coreProperties>
</file>